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457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914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1371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18288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22860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2743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3200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3657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주제</a:t>
            </a:r>
          </a:p>
        </p:txBody>
      </p:sp>
      <p:sp>
        <p:nvSpPr>
          <p:cNvPr id="16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위치</a:t>
            </a:r>
          </a:p>
        </p:txBody>
      </p:sp>
      <p:sp>
        <p:nvSpPr>
          <p:cNvPr id="17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pc="105" sz="3528"/>
            </a:lvl1pPr>
          </a:lstStyle>
          <a:p>
            <a:pPr/>
            <a:r>
              <a:t>저자 및 날짜</a:t>
            </a:r>
          </a:p>
        </p:txBody>
      </p:sp>
      <p:sp>
        <p:nvSpPr>
          <p:cNvPr id="18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9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3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pc="105" sz="3528">
                <a:solidFill>
                  <a:srgbClr val="8AACB9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32" name="본문 첫 번째 줄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사실 정보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pc="102" sz="343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7" name="본문 첫 번째 줄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2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주제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주제</a:t>
            </a:r>
          </a:p>
        </p:txBody>
      </p:sp>
      <p:sp>
        <p:nvSpPr>
          <p:cNvPr id="29" name="위치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0" name="저자 및 날짜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pc="105" sz="35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" name="본문 첫 번째 줄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8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01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pc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e are ing"/>
          <p:cNvSpPr txBox="1"/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i="1" spc="285" sz="9500">
                <a:solidFill>
                  <a:schemeClr val="accent6"/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14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1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344" sz="115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프로젝트 개요-회원영역(주요기능)"/>
          <p:cNvSpPr txBox="1"/>
          <p:nvPr>
            <p:ph type="title" idx="4294967295"/>
          </p:nvPr>
        </p:nvSpPr>
        <p:spPr>
          <a:xfrm>
            <a:off x="223651" y="286704"/>
            <a:ext cx="12636475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pc="242" sz="8100" u="sng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pc="189" sz="6300"/>
              <a:t>회원영역(주요기능)</a:t>
            </a:r>
          </a:p>
        </p:txBody>
      </p:sp>
      <p:pic>
        <p:nvPicPr>
          <p:cNvPr id="301" name="스크린샷 2024-10-15 오후 9.21.34.png" descr="스크린샷 2024-10-15 오후 9.21.3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4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유저플로우-관리자.png" descr="유저플로우-관리자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0337" y="2184800"/>
            <a:ext cx="18993006" cy="1073329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선"/>
          <p:cNvSpPr/>
          <p:nvPr/>
        </p:nvSpPr>
        <p:spPr>
          <a:xfrm flipH="1">
            <a:off x="4706514" y="6398895"/>
            <a:ext cx="3182798" cy="10988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308" name="선"/>
          <p:cNvSpPr/>
          <p:nvPr/>
        </p:nvSpPr>
        <p:spPr>
          <a:xfrm flipV="1">
            <a:off x="11627135" y="1954133"/>
            <a:ext cx="3471700" cy="156443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309" name="터미널"/>
          <p:cNvSpPr/>
          <p:nvPr/>
        </p:nvSpPr>
        <p:spPr>
          <a:xfrm>
            <a:off x="15936675" y="593964"/>
            <a:ext cx="2443210" cy="122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10" name="선"/>
          <p:cNvSpPr/>
          <p:nvPr/>
        </p:nvSpPr>
        <p:spPr>
          <a:xfrm flipV="1">
            <a:off x="14978040" y="2125688"/>
            <a:ext cx="1183506" cy="11835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311" name="선"/>
          <p:cNvSpPr/>
          <p:nvPr/>
        </p:nvSpPr>
        <p:spPr>
          <a:xfrm flipV="1">
            <a:off x="17615179" y="2360931"/>
            <a:ext cx="1" cy="164971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312" name="Page"/>
          <p:cNvSpPr txBox="1"/>
          <p:nvPr/>
        </p:nvSpPr>
        <p:spPr>
          <a:xfrm>
            <a:off x="16322302" y="722166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313" name="선"/>
          <p:cNvSpPr/>
          <p:nvPr/>
        </p:nvSpPr>
        <p:spPr>
          <a:xfrm flipH="1" flipV="1">
            <a:off x="19164275" y="2447777"/>
            <a:ext cx="1867275" cy="682689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314" name="터미널"/>
          <p:cNvSpPr/>
          <p:nvPr/>
        </p:nvSpPr>
        <p:spPr>
          <a:xfrm>
            <a:off x="879981" y="7150729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15" name="Nav"/>
          <p:cNvSpPr txBox="1"/>
          <p:nvPr/>
        </p:nvSpPr>
        <p:spPr>
          <a:xfrm>
            <a:off x="1424359" y="7278931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316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4209901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pc="234" sz="783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2" sz="6090"/>
              <a:t>유저플로우(관리자영역)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프로젝트 개요-관리자영역(주요기능)"/>
          <p:cNvSpPr txBox="1"/>
          <p:nvPr>
            <p:ph type="title" idx="4294967295"/>
          </p:nvPr>
        </p:nvSpPr>
        <p:spPr>
          <a:xfrm>
            <a:off x="223651" y="239622"/>
            <a:ext cx="12672734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pc="213" sz="7110" u="sng">
                <a:solidFill>
                  <a:schemeClr val="accent6"/>
                </a:solidFill>
              </a:defRPr>
            </a:pPr>
            <a:r>
              <a:t>프로젝트 개요-관리자영역</a:t>
            </a:r>
            <a:r>
              <a:rPr spc="165" sz="5530"/>
              <a:t>(주요기능)</a:t>
            </a:r>
          </a:p>
        </p:txBody>
      </p:sp>
      <p:pic>
        <p:nvPicPr>
          <p:cNvPr id="319" name="스크린샷 2024-10-14 오후 7.25.29.png" descr="스크린샷 2024-10-14 오후 7.25.2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827" y="1777831"/>
            <a:ext cx="23244345" cy="1157443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모서리가 둥근 직사각형"/>
          <p:cNvSpPr/>
          <p:nvPr/>
        </p:nvSpPr>
        <p:spPr>
          <a:xfrm>
            <a:off x="5573345" y="3878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1" name="모서리가 둥근 직사각형"/>
          <p:cNvSpPr/>
          <p:nvPr/>
        </p:nvSpPr>
        <p:spPr>
          <a:xfrm>
            <a:off x="5573345" y="2199561"/>
            <a:ext cx="3363059" cy="1330308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2" name="모서리가 둥근 직사각형"/>
          <p:cNvSpPr/>
          <p:nvPr/>
        </p:nvSpPr>
        <p:spPr>
          <a:xfrm>
            <a:off x="5573345" y="5556831"/>
            <a:ext cx="3363059" cy="1458435"/>
          </a:xfrm>
          <a:prstGeom prst="roundRect">
            <a:avLst>
              <a:gd name="adj" fmla="val 13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공통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공통 UI</a:t>
            </a:r>
          </a:p>
        </p:txBody>
      </p:sp>
      <p:pic>
        <p:nvPicPr>
          <p:cNvPr id="325" name="SignIn.png" descr="SignI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ignUpPageFix.png" descr="SignUpPageFix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29" name="ExpenseManagementPage.png" descr="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ExpenseManagementUpdatePage.png" descr="ExpenseManagementUpdat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roup 569.png" descr="Group 56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3164" y="1058740"/>
            <a:ext cx="9123756" cy="70732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34" name="ProductPurchasePage.png" descr="ProductPurchas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0271" y="5747108"/>
            <a:ext cx="5620359" cy="679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roductsPage.png" descr="Products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028" y="3238708"/>
            <a:ext cx="10384175" cy="8702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roup 778.png" descr="Group 77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542" y="1289799"/>
            <a:ext cx="7855233" cy="65946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39" name="ProductPurchasePage.png" descr="ProductPurchas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46555" y="6262649"/>
            <a:ext cx="5661315" cy="618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UserMyPage123.png" descr="UserMyPage123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847" y="3238708"/>
            <a:ext cx="10736723" cy="888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43" name="UserMyProductsPage.png" descr="UserMyProducts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1421" y="1145515"/>
            <a:ext cx="8094992" cy="659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UserMyProductsDetailPage.png" descr="UserMyProducts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67179" y="5825373"/>
            <a:ext cx="7507616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UserMyPage.png" descr="UserMy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037" y="3163251"/>
            <a:ext cx="9716965" cy="91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348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ustomerServiceAddPage.png" descr="CustomerServiceAd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ustomerServiceDetailPage.png" descr="CustomerServiceDetail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53" name="AdminMainPage.png" descr="AdminMain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모든 팀원이 취업과…"/>
          <p:cNvSpPr txBox="1"/>
          <p:nvPr>
            <p:ph type="body" sz="quarter" idx="1"/>
          </p:nvPr>
        </p:nvSpPr>
        <p:spPr>
          <a:xfrm>
            <a:off x="3621829" y="6354296"/>
            <a:ext cx="7039127" cy="3831606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18" name="팀명: We Are ing"/>
          <p:cNvSpPr txBox="1"/>
          <p:nvPr>
            <p:ph type="title"/>
          </p:nvPr>
        </p:nvSpPr>
        <p:spPr>
          <a:xfrm>
            <a:off x="2371368" y="3925031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pc="205" sz="6840"/>
            </a:lvl1pPr>
          </a:lstStyle>
          <a:p>
            <a:pPr/>
            <a:r>
              <a:t>팀명: We Are ing</a:t>
            </a:r>
          </a:p>
        </p:txBody>
      </p:sp>
      <p:sp>
        <p:nvSpPr>
          <p:cNvPr id="219" name="프로젝트 명: WING_"/>
          <p:cNvSpPr txBox="1"/>
          <p:nvPr/>
        </p:nvSpPr>
        <p:spPr>
          <a:xfrm>
            <a:off x="13175386" y="3925031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49833">
              <a:lnSpc>
                <a:spcPct val="90000"/>
              </a:lnSpc>
              <a:defRPr b="1" cap="all" spc="207" sz="6929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20" name="사용자들이 소비습관을 줄여…"/>
          <p:cNvSpPr txBox="1"/>
          <p:nvPr/>
        </p:nvSpPr>
        <p:spPr>
          <a:xfrm>
            <a:off x="13944900" y="6398913"/>
            <a:ext cx="8127457" cy="412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b="1" spc="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사용자들이 소비습관을 줄여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b="1" spc="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더 나은 경제활동을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b="1" spc="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56" name="SalesDashboardDetailPage.png" descr="SalesDashboardDetailPage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alesDashboardPage.png" descr="SalesDashboar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102" y="3082851"/>
            <a:ext cx="10958973" cy="926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60" name="AddProductPage2.png" descr="AddProductPage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0917" y="6640331"/>
            <a:ext cx="8988970" cy="59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ddProductPage.png" descr="AddProduct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57203" y="1011530"/>
            <a:ext cx="9016399" cy="560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roductManagementPage.png" descr="ProductManagement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9960" y="2925515"/>
            <a:ext cx="12189613" cy="9574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65" name="UserExpenseManagementPage.png" descr="User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5959" y="1072604"/>
            <a:ext cx="13969118" cy="1141112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모서리가 둥근 직사각형"/>
          <p:cNvSpPr/>
          <p:nvPr/>
        </p:nvSpPr>
        <p:spPr>
          <a:xfrm>
            <a:off x="9747719" y="2360484"/>
            <a:ext cx="10660111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7" name="선"/>
          <p:cNvSpPr/>
          <p:nvPr/>
        </p:nvSpPr>
        <p:spPr>
          <a:xfrm flipH="1">
            <a:off x="5305700" y="3410878"/>
            <a:ext cx="4136290" cy="1568284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8" name="상품 관련…"/>
          <p:cNvSpPr txBox="1"/>
          <p:nvPr/>
        </p:nvSpPr>
        <p:spPr>
          <a:xfrm>
            <a:off x="1293411" y="4075666"/>
            <a:ext cx="3758168" cy="21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상품 관련</a:t>
            </a:r>
          </a:p>
          <a:p>
            <a:pPr/>
            <a:r>
              <a:t>주요 데이터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71" name="PaymentMethodManagementPage.png" descr="PaymentMethod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5437" y="2915632"/>
            <a:ext cx="11483787" cy="959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UserExpenseCategoryPage.png" descr="UserExpenseCategory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413" y="2882051"/>
            <a:ext cx="11483787" cy="966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375" name="MemberManagementPage.png" descr="Member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226" y="2916807"/>
            <a:ext cx="1161548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MemberDetailPage.png" descr="Member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8279" y="2916807"/>
            <a:ext cx="11111899" cy="959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관리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관리자 UI</a:t>
            </a:r>
          </a:p>
        </p:txBody>
      </p:sp>
      <p:pic>
        <p:nvPicPr>
          <p:cNvPr id="379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ustomerServiceDetailPage.png" descr="CustomerService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CustomerServiceAddPage.png" descr="CustomerServiceAdd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ank YOU for watch"/>
          <p:cNvSpPr txBox="1"/>
          <p:nvPr>
            <p:ph type="ctrTitle"/>
          </p:nvPr>
        </p:nvSpPr>
        <p:spPr>
          <a:xfrm>
            <a:off x="2089150" y="5475631"/>
            <a:ext cx="20205700" cy="20738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Thank YOU for 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국하현(팀장)…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23" name="팀원 구성 및 역할 분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2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 김민재(팀원)</a:t>
            </a:r>
          </a:p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- BACK-END 통합</a:t>
            </a:r>
          </a:p>
        </p:txBody>
      </p:sp>
      <p:sp>
        <p:nvSpPr>
          <p:cNvPr id="22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 김진우(팀원)</a:t>
            </a:r>
          </a:p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- DBA</a:t>
            </a:r>
          </a:p>
        </p:txBody>
      </p:sp>
      <p:pic>
        <p:nvPicPr>
          <p:cNvPr id="226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- 공통 UI, 인증 시스템 설계…"/>
          <p:cNvSpPr txBox="1"/>
          <p:nvPr>
            <p:ph type="body" sz="quarter" idx="1"/>
          </p:nvPr>
        </p:nvSpPr>
        <p:spPr>
          <a:xfrm>
            <a:off x="1367017" y="5439140"/>
            <a:ext cx="6970570" cy="65481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-</a:t>
            </a:r>
            <a:r>
              <a:rPr spc="45" sz="4500"/>
              <a:t> 공통 UI, 인증 시스템 설계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관리자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관리, 판매 카드 현황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사용자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종류</a:t>
            </a:r>
          </a:p>
        </p:txBody>
      </p:sp>
      <p:sp>
        <p:nvSpPr>
          <p:cNvPr id="231" name="담당 기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담당 기능</a:t>
            </a:r>
          </a:p>
        </p:txBody>
      </p:sp>
      <p:sp>
        <p:nvSpPr>
          <p:cNvPr id="23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3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3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3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00000"/>
              </a:lnSpc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t>-</a:t>
            </a:r>
            <a:r>
              <a:rPr spc="45" sz="4500"/>
              <a:t> 디렉터리 구조 설계</a:t>
            </a:r>
            <a:endParaRPr spc="45" sz="4500"/>
          </a:p>
          <a:p>
            <a:pPr algn="l">
              <a:lnSpc>
                <a:spcPct val="100000"/>
              </a:lnSpc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5" sz="4500"/>
              <a:t>- 관리자</a:t>
            </a:r>
            <a:endParaRPr spc="45" sz="4500"/>
          </a:p>
          <a:p>
            <a:pPr lvl="1" algn="l">
              <a:lnSpc>
                <a:spcPct val="100000"/>
              </a:lnSpc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5" sz="4500"/>
              <a:t>- 회원, 가계부 관리</a:t>
            </a:r>
          </a:p>
          <a:p>
            <a:pPr algn="l">
              <a:lnSpc>
                <a:spcPct val="100000"/>
              </a:lnSpc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5" sz="4500"/>
              <a:t>- 사용자</a:t>
            </a:r>
            <a:endParaRPr spc="45" sz="4500"/>
          </a:p>
          <a:p>
            <a:pPr lvl="1" algn="l">
              <a:lnSpc>
                <a:spcPct val="100000"/>
              </a:lnSpc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5" sz="4500"/>
              <a:t>- 마이페이지, 가계부</a:t>
            </a:r>
          </a:p>
        </p:txBody>
      </p:sp>
      <p:sp>
        <p:nvSpPr>
          <p:cNvPr id="23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34263">
              <a:lnSpc>
                <a:spcPct val="100000"/>
              </a:lnSpc>
              <a:spcBef>
                <a:spcPts val="4000"/>
              </a:spcBef>
              <a:defRPr b="1" spc="42" sz="4230">
                <a:latin typeface="+mn-lt"/>
                <a:ea typeface="+mn-ea"/>
                <a:cs typeface="+mn-cs"/>
                <a:sym typeface="Avenir Next Regular"/>
              </a:defRPr>
            </a:pPr>
            <a:r>
              <a:t>- DB 설계 및 ERD 제작</a:t>
            </a:r>
          </a:p>
          <a:p>
            <a:pPr algn="l" defTabSz="334263">
              <a:lnSpc>
                <a:spcPct val="100000"/>
              </a:lnSpc>
              <a:spcBef>
                <a:spcPts val="4000"/>
              </a:spcBef>
              <a:defRPr b="1" spc="47" sz="47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2" sz="4230"/>
              <a:t>- 관리자</a:t>
            </a:r>
            <a:endParaRPr spc="42" sz="4230"/>
          </a:p>
          <a:p>
            <a:pPr lvl="1" indent="429768" algn="l" defTabSz="334263">
              <a:lnSpc>
                <a:spcPct val="100000"/>
              </a:lnSpc>
              <a:spcBef>
                <a:spcPts val="4000"/>
              </a:spcBef>
              <a:defRPr b="1" spc="47" sz="47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2" sz="4230"/>
              <a:t>- 카테고리, 결제수단, 게시판 관리</a:t>
            </a:r>
            <a:endParaRPr spc="42" sz="4230"/>
          </a:p>
          <a:p>
            <a:pPr algn="l" defTabSz="334263">
              <a:lnSpc>
                <a:spcPct val="100000"/>
              </a:lnSpc>
              <a:spcBef>
                <a:spcPts val="4000"/>
              </a:spcBef>
              <a:defRPr b="1" spc="47" sz="47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2" sz="4230"/>
              <a:t>- 사용자</a:t>
            </a:r>
            <a:endParaRPr spc="42" sz="4230"/>
          </a:p>
          <a:p>
            <a:pPr lvl="1" indent="429768" algn="l" defTabSz="334263">
              <a:lnSpc>
                <a:spcPct val="100000"/>
              </a:lnSpc>
              <a:spcBef>
                <a:spcPts val="4000"/>
              </a:spcBef>
              <a:defRPr b="1" spc="47" sz="4700">
                <a:latin typeface="+mn-lt"/>
                <a:ea typeface="+mn-ea"/>
                <a:cs typeface="+mn-cs"/>
                <a:sym typeface="Avenir Next Regular"/>
              </a:defRPr>
            </a:pPr>
            <a:r>
              <a:rPr spc="42" sz="4230"/>
              <a:t>- 게시판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UBJECT…"/>
          <p:cNvSpPr txBox="1"/>
          <p:nvPr>
            <p:ph type="body" sz="half" idx="1"/>
          </p:nvPr>
        </p:nvSpPr>
        <p:spPr>
          <a:xfrm>
            <a:off x="1126543" y="3364760"/>
            <a:ext cx="8685192" cy="8385974"/>
          </a:xfrm>
          <a:prstGeom prst="rect">
            <a:avLst/>
          </a:prstGeom>
        </p:spPr>
        <p:txBody>
          <a:bodyPr/>
          <a:lstStyle/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SUBJECT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WHY?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유저플로우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관리자 화면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사용자 화면</a:t>
            </a:r>
          </a:p>
        </p:txBody>
      </p:sp>
      <p:sp>
        <p:nvSpPr>
          <p:cNvPr id="239" name="개요"/>
          <p:cNvSpPr txBox="1"/>
          <p:nvPr>
            <p:ph type="title"/>
          </p:nvPr>
        </p:nvSpPr>
        <p:spPr>
          <a:xfrm>
            <a:off x="112654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ubject"/>
          <p:cNvSpPr txBox="1"/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Subject</a:t>
            </a:r>
          </a:p>
        </p:txBody>
      </p:sp>
      <p:pic>
        <p:nvPicPr>
          <p:cNvPr id="242" name="스크린샷_2024-10-14_오후_10.39.17-removebg-preview.png" descr="스크린샷_2024-10-14_오후_10.39.17-removebg-preview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98" y="4240743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ngegg (2).png" descr="pngegg (2)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44200" y="1886249"/>
            <a:ext cx="4521348" cy="476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564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free-icon-spending-17208746.png" descr="free-icon-spending-17208746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4076" y="4666675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습관이된 과소비"/>
          <p:cNvSpPr txBox="1"/>
          <p:nvPr/>
        </p:nvSpPr>
        <p:spPr>
          <a:xfrm>
            <a:off x="930924" y="9900999"/>
            <a:ext cx="5651678" cy="11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160000"/>
              </a:lnSpc>
              <a:defRPr spc="52" sz="5200"/>
            </a:pPr>
            <a:r>
              <a:t>습관이된 과소비</a:t>
            </a:r>
          </a:p>
        </p:txBody>
      </p:sp>
      <p:sp>
        <p:nvSpPr>
          <p:cNvPr id="247" name="고착화된 문서"/>
          <p:cNvSpPr txBox="1"/>
          <p:nvPr/>
        </p:nvSpPr>
        <p:spPr>
          <a:xfrm>
            <a:off x="8052589" y="4952628"/>
            <a:ext cx="5140191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160000"/>
              </a:lnSpc>
              <a:defRPr spc="52" sz="5200"/>
            </a:pPr>
            <a:r>
              <a:t>고착화된 문서</a:t>
            </a:r>
          </a:p>
        </p:txBody>
      </p:sp>
      <p:sp>
        <p:nvSpPr>
          <p:cNvPr id="248" name="슬기로운 소비 생활"/>
          <p:cNvSpPr txBox="1"/>
          <p:nvPr/>
        </p:nvSpPr>
        <p:spPr>
          <a:xfrm>
            <a:off x="18324202" y="6846568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4" algn="l" defTabSz="344931">
              <a:lnSpc>
                <a:spcPct val="160000"/>
              </a:lnSpc>
              <a:defRPr spc="50" sz="5044" u="sng"/>
            </a:pPr>
            <a:r>
              <a:t>슬기로운 소비 생활</a:t>
            </a:r>
          </a:p>
        </p:txBody>
      </p:sp>
      <p:pic>
        <p:nvPicPr>
          <p:cNvPr id="249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8404" y="6589425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4197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선"/>
          <p:cNvSpPr/>
          <p:nvPr/>
        </p:nvSpPr>
        <p:spPr>
          <a:xfrm flipV="1">
            <a:off x="6357564" y="4240743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선"/>
          <p:cNvSpPr/>
          <p:nvPr/>
        </p:nvSpPr>
        <p:spPr>
          <a:xfrm flipV="1">
            <a:off x="17976828" y="5892375"/>
            <a:ext cx="1126700" cy="112670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3" name="free-icon-notebook-4100539.png" descr="free-icon-notebook-4100539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58850" y="248928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notebook-4100539.png" descr="free-icon-notebook-4100539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2991" y="2489281"/>
            <a:ext cx="2220810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free-icon-computer-4893207.png" descr="free-icon-computer-4893207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46649" y="7288123"/>
            <a:ext cx="1960329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선"/>
          <p:cNvSpPr/>
          <p:nvPr/>
        </p:nvSpPr>
        <p:spPr>
          <a:xfrm>
            <a:off x="12699760" y="4685383"/>
            <a:ext cx="1182151" cy="180891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7" name="pngwing.com (1).png" descr="pngwing.com (1)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95391" y="7433162"/>
            <a:ext cx="1960329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편한 가계부 작성 + 나와 어울리는 카드"/>
          <p:cNvSpPr txBox="1"/>
          <p:nvPr/>
        </p:nvSpPr>
        <p:spPr>
          <a:xfrm>
            <a:off x="10007213" y="10064633"/>
            <a:ext cx="9913975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algn="l" defTabSz="327152">
              <a:lnSpc>
                <a:spcPct val="160000"/>
              </a:lnSpc>
              <a:defRPr spc="47" sz="4784"/>
            </a:pPr>
            <a:r>
              <a:t>편한 가계부 작성 + 나와 어울리는 카드 </a:t>
            </a:r>
          </a:p>
        </p:txBody>
      </p:sp>
      <p:sp>
        <p:nvSpPr>
          <p:cNvPr id="259" name="추가"/>
          <p:cNvSpPr/>
          <p:nvPr/>
        </p:nvSpPr>
        <p:spPr>
          <a:xfrm>
            <a:off x="15044983" y="7942280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OW?"/>
          <p:cNvSpPr txBox="1"/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65" sz="6500">
                <a:latin typeface="+mn-lt"/>
                <a:ea typeface="+mn-ea"/>
                <a:cs typeface="+mn-cs"/>
                <a:sym typeface="Avenir Next Regular"/>
              </a:defRPr>
            </a:pPr>
            <a:r>
              <a:t> </a:t>
            </a:r>
            <a:r>
              <a:t>HOW?</a:t>
            </a:r>
          </a:p>
        </p:txBody>
      </p:sp>
      <p:sp>
        <p:nvSpPr>
          <p:cNvPr id="262" name="Subject"/>
          <p:cNvSpPr txBox="1"/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Subject</a:t>
            </a:r>
          </a:p>
        </p:txBody>
      </p:sp>
      <p:sp>
        <p:nvSpPr>
          <p:cNvPr id="263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>
              <a:lnSpc>
                <a:spcPct val="180000"/>
              </a:lnSpc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pc="65" sz="6500"/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pc="52" sz="5200"/>
              <a:t>소비 데이터를 기반으로 카드 추천, 사용자의 소비 습관을 줄임</a:t>
            </a:r>
          </a:p>
        </p:txBody>
      </p:sp>
      <p:pic>
        <p:nvPicPr>
          <p:cNvPr id="26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ngwing.com.png" descr="pngwing.co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ngwing.com (1).png" descr="pngwing.com (1)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wing.com (2).png" descr="pngwing.com (2)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6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9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y?"/>
          <p:cNvSpPr txBox="1"/>
          <p:nvPr>
            <p:ph type="title"/>
          </p:nvPr>
        </p:nvSpPr>
        <p:spPr>
          <a:xfrm>
            <a:off x="837975" y="1265981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Why?</a:t>
            </a:r>
          </a:p>
        </p:txBody>
      </p:sp>
      <p:sp>
        <p:nvSpPr>
          <p:cNvPr id="282" name="가계부 APP(5++) &gt; 가계부 WEB(1)"/>
          <p:cNvSpPr txBox="1"/>
          <p:nvPr>
            <p:ph type="body" sz="quarter" idx="1"/>
          </p:nvPr>
        </p:nvSpPr>
        <p:spPr>
          <a:xfrm>
            <a:off x="7637700" y="2028109"/>
            <a:ext cx="11380579" cy="953413"/>
          </a:xfrm>
          <a:prstGeom prst="rect">
            <a:avLst/>
          </a:prstGeom>
        </p:spPr>
        <p:txBody>
          <a:bodyPr/>
          <a:lstStyle/>
          <a:p>
            <a:pPr marL="0" indent="0" defTabSz="352044">
              <a:lnSpc>
                <a:spcPct val="100000"/>
              </a:lnSpc>
              <a:buSzTx/>
              <a:buNone/>
              <a:defRPr spc="47" sz="4752"/>
            </a:pPr>
            <a:r>
              <a:t>가계부 </a:t>
            </a:r>
            <a:r>
              <a:rPr u="sng"/>
              <a:t>APP(5++)</a:t>
            </a:r>
            <a:r>
              <a:t> &gt; 가계부 </a:t>
            </a:r>
            <a:r>
              <a:rPr u="sng"/>
              <a:t>WEB(1)</a:t>
            </a:r>
          </a:p>
        </p:txBody>
      </p:sp>
      <p:pic>
        <p:nvPicPr>
          <p:cNvPr id="283" name="스크린샷 2024-09-30 오후 8.50.52.png" descr="스크린샷 2024-09-30 오후 8.50.5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626" y="3491039"/>
            <a:ext cx="11160602" cy="880508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왜 공책을 사야하는가…"/>
          <p:cNvSpPr txBox="1"/>
          <p:nvPr/>
        </p:nvSpPr>
        <p:spPr>
          <a:xfrm>
            <a:off x="12407222" y="4655046"/>
            <a:ext cx="11501426" cy="647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공책을 사야하는가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  <a:endParaRPr b="1">
              <a:latin typeface="+mn-lt"/>
              <a:ea typeface="+mn-ea"/>
              <a:cs typeface="+mn-cs"/>
              <a:sym typeface="Avenir Next Regular"/>
            </a:endParaRP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pic>
        <p:nvPicPr>
          <p:cNvPr id="285" name="스크린샷 2024-10-12 오전 12.10.42.png" descr="스크린샷 2024-10-12 오전 12.10.4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682" y="3440924"/>
            <a:ext cx="11250491" cy="890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스크린샷 2024-10-12 오전 12.14.40.png" descr="스크린샷 2024-10-12 오전 12.14.40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295" y="3437947"/>
            <a:ext cx="11163264" cy="891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  <p:bldP build="whole" bldLvl="1" animBg="1" rev="0" advAuto="0" spid="286" grpId="2"/>
      <p:bldP build="whole" bldLvl="1" animBg="1" rev="0" advAuto="0" spid="284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유저플로우-회원.png" descr="유저플로우-회워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터미널"/>
          <p:cNvSpPr/>
          <p:nvPr/>
        </p:nvSpPr>
        <p:spPr>
          <a:xfrm>
            <a:off x="14779342" y="1270901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90" name="Nav"/>
          <p:cNvSpPr txBox="1"/>
          <p:nvPr/>
        </p:nvSpPr>
        <p:spPr>
          <a:xfrm>
            <a:off x="15323720" y="1399103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Nav</a:t>
            </a:r>
          </a:p>
        </p:txBody>
      </p:sp>
      <p:sp>
        <p:nvSpPr>
          <p:cNvPr id="291" name="선"/>
          <p:cNvSpPr/>
          <p:nvPr/>
        </p:nvSpPr>
        <p:spPr>
          <a:xfrm flipV="1">
            <a:off x="16000948" y="2553309"/>
            <a:ext cx="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292" name="터미널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93" name="Page"/>
          <p:cNvSpPr txBox="1"/>
          <p:nvPr/>
        </p:nvSpPr>
        <p:spPr>
          <a:xfrm>
            <a:off x="1811934" y="4830991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294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295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296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297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l">
              <a:spcBef>
                <a:spcPts val="4300"/>
              </a:spcBef>
              <a:defRPr b="1" spc="50" sz="5000">
                <a:latin typeface="+mn-lt"/>
                <a:ea typeface="+mn-ea"/>
                <a:cs typeface="+mn-cs"/>
                <a:sym typeface="Avenir Next Regular"/>
              </a:defRPr>
            </a:pPr>
          </a:p>
        </p:txBody>
      </p:sp>
      <p:sp>
        <p:nvSpPr>
          <p:cNvPr id="298" name="프로젝트 개요 - 유저플로우(회원영역)"/>
          <p:cNvSpPr txBox="1"/>
          <p:nvPr>
            <p:ph type="title" idx="4294967295"/>
          </p:nvPr>
        </p:nvSpPr>
        <p:spPr>
          <a:xfrm>
            <a:off x="438210" y="507252"/>
            <a:ext cx="14099692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pc="245" sz="819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91" sz="6370"/>
              <a:t>유저플로우(회원영역)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5" strike="noStrike" sz="4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5" strike="noStrike" sz="4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